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83" r:id="rId2"/>
    <p:sldId id="946" r:id="rId3"/>
    <p:sldId id="875" r:id="rId4"/>
    <p:sldId id="373" r:id="rId5"/>
    <p:sldId id="947" r:id="rId6"/>
    <p:sldId id="517" r:id="rId7"/>
    <p:sldId id="305" r:id="rId8"/>
    <p:sldId id="328" r:id="rId9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A5C"/>
    <a:srgbClr val="565A00"/>
    <a:srgbClr val="009900"/>
    <a:srgbClr val="F71111"/>
    <a:srgbClr val="663300"/>
    <a:srgbClr val="996633"/>
    <a:srgbClr val="0000FF"/>
    <a:srgbClr val="F31535"/>
    <a:srgbClr val="FF4F4F"/>
    <a:srgbClr val="FF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57"/>
    <p:restoredTop sz="94558"/>
  </p:normalViewPr>
  <p:slideViewPr>
    <p:cSldViewPr>
      <p:cViewPr varScale="1">
        <p:scale>
          <a:sx n="85" d="100"/>
          <a:sy n="85" d="100"/>
        </p:scale>
        <p:origin x="121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AB43D92-4D2A-4668-AFA6-164CBDA79A1E}" type="datetimeFigureOut">
              <a:rPr lang="pl-PL"/>
              <a:t>2020-10-12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28CAFA-C4AA-44EF-B3F6-B75E3212780E}" type="slidenum">
              <a:rPr lang="pl-PL" altLang="pl-PL"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CA77134-8A38-45FC-B65F-0B259FDE6FF4}" type="datetimeFigureOut">
              <a:rPr lang="pl-PL"/>
              <a:t>2020-10-12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849950-0BBC-4E17-A7AE-FF9C39786F97}" type="slidenum">
              <a:rPr lang="pl-PL" altLang="pl-PL"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ymbol zastępczy obrazu slajdu 1">
            <a:extLst>
              <a:ext uri="{FF2B5EF4-FFF2-40B4-BE49-F238E27FC236}">
                <a16:creationId xmlns:a16="http://schemas.microsoft.com/office/drawing/2014/main" id="{B4D1F150-7FE6-4F05-9A09-836D9B9E80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Symbol zastępczy notatek 2">
            <a:extLst>
              <a:ext uri="{FF2B5EF4-FFF2-40B4-BE49-F238E27FC236}">
                <a16:creationId xmlns:a16="http://schemas.microsoft.com/office/drawing/2014/main" id="{B37FC71F-ECEC-4232-BB97-65F2284B3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52932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281073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691706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985087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66713" y="1600200"/>
            <a:ext cx="8408987" cy="457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>
                <a:solidFill>
                  <a:srgbClr val="565A5C"/>
                </a:solidFill>
              </a:defRPr>
            </a:lvl2pPr>
            <a:lvl3pPr>
              <a:defRPr>
                <a:solidFill>
                  <a:srgbClr val="565A5C"/>
                </a:solidFill>
              </a:defRPr>
            </a:lvl3pPr>
            <a:lvl4pPr>
              <a:defRPr>
                <a:solidFill>
                  <a:srgbClr val="565A5C"/>
                </a:solidFill>
              </a:defRPr>
            </a:lvl4pPr>
            <a:lvl5pPr>
              <a:defRPr>
                <a:solidFill>
                  <a:srgbClr val="565A5C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6713" y="340360"/>
            <a:ext cx="8408987" cy="396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Date Placeholder 11"/>
          <p:cNvSpPr>
            <a:spLocks noGrp="1"/>
          </p:cNvSpPr>
          <p:nvPr>
            <p:ph type="dt" sz="half" idx="14"/>
          </p:nvPr>
        </p:nvSpPr>
        <p:spPr>
          <a:xfrm>
            <a:off x="366713" y="6538913"/>
            <a:ext cx="2160587" cy="14446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September 2018</a:t>
            </a:r>
            <a:endParaRPr lang="en-GB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7494588" y="6537325"/>
            <a:ext cx="144462" cy="1444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73909E6-F72F-4207-9FBD-0B3CCCE03647}" type="slidenum">
              <a:rPr lang="en-GB" altLang="pl-PL"/>
              <a:t>‹#›</a:t>
            </a:fld>
            <a:endParaRPr lang="en-GB" altLang="pl-PL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4737100" y="6538913"/>
            <a:ext cx="2160588" cy="1428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Footer or alternate date</a:t>
            </a:r>
          </a:p>
        </p:txBody>
      </p:sp>
    </p:spTree>
    <p:extLst>
      <p:ext uri="{BB962C8B-B14F-4D97-AF65-F5344CB8AC3E}">
        <p14:creationId xmlns:p14="http://schemas.microsoft.com/office/powerpoint/2010/main" val="2331978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222399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12157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96611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96507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06181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143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906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32874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8101013" y="5929313"/>
            <a:ext cx="85883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ChangeArrowheads="1"/>
          </p:cNvSpPr>
          <p:nvPr/>
        </p:nvSpPr>
        <p:spPr>
          <a:xfrm>
            <a:off x="0" y="0"/>
            <a:ext cx="9144000" cy="115888"/>
          </a:xfrm>
          <a:prstGeom prst="rect">
            <a:avLst/>
          </a:prstGeom>
          <a:solidFill>
            <a:srgbClr val="7FC223"/>
          </a:solidFill>
          <a:ln w="0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>
          <a:xfrm>
            <a:off x="0" y="6551613"/>
            <a:ext cx="7885113" cy="333375"/>
          </a:xfrm>
          <a:prstGeom prst="rect">
            <a:avLst/>
          </a:prstGeom>
          <a:solidFill>
            <a:srgbClr val="7FC223"/>
          </a:solidFill>
          <a:ln w="0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>
          <a:xfrm>
            <a:off x="0" y="6453188"/>
            <a:ext cx="7885113" cy="117475"/>
          </a:xfrm>
          <a:prstGeom prst="rect">
            <a:avLst/>
          </a:prstGeom>
          <a:solidFill>
            <a:srgbClr val="F78D10"/>
          </a:solidFill>
          <a:ln w="0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>
          <a:xfrm>
            <a:off x="0" y="6381750"/>
            <a:ext cx="7885113" cy="71438"/>
          </a:xfrm>
          <a:prstGeom prst="rect">
            <a:avLst/>
          </a:prstGeom>
          <a:solidFill>
            <a:srgbClr val="BE171C"/>
          </a:solidFill>
          <a:ln w="0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l-PL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ppp.gov.pl/media/system/slowniki/Raport-z-rynku-PPP-II-kw-2020-07_2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ole tekstowe 9"/>
          <p:cNvSpPr txBox="1">
            <a:spLocks noChangeArrowheads="1"/>
          </p:cNvSpPr>
          <p:nvPr/>
        </p:nvSpPr>
        <p:spPr>
          <a:xfrm>
            <a:off x="214312" y="2204864"/>
            <a:ext cx="8715375" cy="182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pl-PL" sz="4000" b="1" dirty="0">
                <a:solidFill>
                  <a:srgbClr val="FF0000"/>
                </a:solidFill>
              </a:rPr>
              <a:t>Current situation and future opportunities for PPP</a:t>
            </a:r>
          </a:p>
        </p:txBody>
      </p:sp>
      <p:sp>
        <p:nvSpPr>
          <p:cNvPr id="3075" name="pole tekstowe 10"/>
          <p:cNvSpPr txBox="1">
            <a:spLocks noChangeArrowheads="1"/>
          </p:cNvSpPr>
          <p:nvPr/>
        </p:nvSpPr>
        <p:spPr>
          <a:xfrm>
            <a:off x="2000250" y="5519191"/>
            <a:ext cx="5000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l-PL" altLang="pl-PL" b="1" dirty="0">
              <a:solidFill>
                <a:srgbClr val="663300"/>
              </a:solidFill>
            </a:endParaRPr>
          </a:p>
          <a:p>
            <a:pPr algn="ctr" eaLnBrk="1" hangingPunct="1"/>
            <a:r>
              <a:rPr lang="pl-PL" altLang="pl-PL" b="1" dirty="0">
                <a:solidFill>
                  <a:srgbClr val="663300"/>
                </a:solidFill>
              </a:rPr>
              <a:t>Bartosz Mysiorski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6AA33DE-06D4-4C07-B0C3-BF04FD90BCE8}"/>
              </a:ext>
            </a:extLst>
          </p:cNvPr>
          <p:cNvSpPr txBox="1"/>
          <p:nvPr/>
        </p:nvSpPr>
        <p:spPr>
          <a:xfrm>
            <a:off x="611560" y="900226"/>
            <a:ext cx="741682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385" algn="ctr">
              <a:lnSpc>
                <a:spcPct val="150000"/>
              </a:lnSpc>
              <a:spcAft>
                <a:spcPts val="0"/>
              </a:spcAft>
            </a:pPr>
            <a:r>
              <a:rPr lang="pl-PL" sz="2200" dirty="0">
                <a:solidFill>
                  <a:srgbClr val="026093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Second International Investment Forum </a:t>
            </a:r>
            <a:endParaRPr lang="pl-PL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54B97145-78A5-464A-9BC1-EB4E9122ACF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260391"/>
            <a:ext cx="7871570" cy="2913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4A0A328C-4B1C-4609-85FC-3D3708C9CB2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3173605"/>
            <a:ext cx="7947770" cy="313571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ole tekstowe 9">
            <a:extLst>
              <a:ext uri="{FF2B5EF4-FFF2-40B4-BE49-F238E27FC236}">
                <a16:creationId xmlns:a16="http://schemas.microsoft.com/office/drawing/2014/main" id="{792849A8-8350-4B23-ABEE-7071236F89AF}"/>
              </a:ext>
            </a:extLst>
          </p:cNvPr>
          <p:cNvSpPr txBox="1"/>
          <p:nvPr/>
        </p:nvSpPr>
        <p:spPr>
          <a:xfrm>
            <a:off x="7727019" y="4447187"/>
            <a:ext cx="1643067" cy="4000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baseline="0" dirty="0">
                <a:solidFill>
                  <a:srgbClr val="002776"/>
                </a:solidFill>
                <a:uFillTx/>
                <a:latin typeface="Calibri" pitchFamily="34"/>
              </a:rPr>
              <a:t>  PPP 2007</a:t>
            </a:r>
          </a:p>
        </p:txBody>
      </p:sp>
      <p:sp>
        <p:nvSpPr>
          <p:cNvPr id="11" name="pole tekstowe 3">
            <a:extLst>
              <a:ext uri="{FF2B5EF4-FFF2-40B4-BE49-F238E27FC236}">
                <a16:creationId xmlns:a16="http://schemas.microsoft.com/office/drawing/2014/main" id="{030D8F6B-1DC7-4B25-A95C-CA1D2D6BFED7}"/>
              </a:ext>
            </a:extLst>
          </p:cNvPr>
          <p:cNvSpPr txBox="1"/>
          <p:nvPr/>
        </p:nvSpPr>
        <p:spPr>
          <a:xfrm>
            <a:off x="7740352" y="1507023"/>
            <a:ext cx="2000250" cy="4000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baseline="0" dirty="0">
                <a:solidFill>
                  <a:srgbClr val="006600"/>
                </a:solidFill>
                <a:uFillTx/>
                <a:latin typeface="Calibri" pitchFamily="34"/>
              </a:rPr>
              <a:t>  </a:t>
            </a:r>
            <a:r>
              <a:rPr lang="pl-PL" sz="2000" b="0" i="0" u="none" strike="noStrike" kern="1200" cap="none" spc="0" baseline="0" dirty="0">
                <a:solidFill>
                  <a:srgbClr val="002776"/>
                </a:solidFill>
                <a:uFillTx/>
                <a:latin typeface="Calibri" pitchFamily="34"/>
              </a:rPr>
              <a:t>PPP 1997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81DABFB0-1716-4D8D-83BB-10C89ACCAEA4}"/>
              </a:ext>
            </a:extLst>
          </p:cNvPr>
          <p:cNvSpPr/>
          <p:nvPr/>
        </p:nvSpPr>
        <p:spPr>
          <a:xfrm>
            <a:off x="7727019" y="1635610"/>
            <a:ext cx="142875" cy="142875"/>
          </a:xfrm>
          <a:prstGeom prst="rect">
            <a:avLst/>
          </a:prstGeom>
          <a:solidFill>
            <a:srgbClr val="0000FF"/>
          </a:solidFill>
          <a:ln w="19046">
            <a:solidFill>
              <a:srgbClr val="FFFFFF"/>
            </a:solidFill>
            <a:prstDash val="solid"/>
            <a:miter/>
          </a:ln>
        </p:spPr>
        <p:txBody>
          <a:bodyPr vert="horz" wrap="none" lIns="82296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7145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ＭＳ Ｐゴシック" pitchFamily="34"/>
            </a:endParaRPr>
          </a:p>
          <a:p>
            <a:pPr marL="0" marR="0" lvl="0" indent="0" algn="l" defTabSz="914400" rtl="0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7145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ＭＳ Ｐゴシック" pitchFamily="34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A11EA21A-4A36-4615-9072-0359184D746A}"/>
              </a:ext>
            </a:extLst>
          </p:cNvPr>
          <p:cNvSpPr/>
          <p:nvPr/>
        </p:nvSpPr>
        <p:spPr>
          <a:xfrm>
            <a:off x="7740352" y="4537573"/>
            <a:ext cx="142875" cy="142875"/>
          </a:xfrm>
          <a:prstGeom prst="rect">
            <a:avLst/>
          </a:prstGeom>
          <a:solidFill>
            <a:srgbClr val="0000FF"/>
          </a:solidFill>
          <a:ln w="19046">
            <a:solidFill>
              <a:srgbClr val="FFFFFF"/>
            </a:solidFill>
            <a:prstDash val="solid"/>
            <a:miter/>
          </a:ln>
        </p:spPr>
        <p:txBody>
          <a:bodyPr vert="horz" wrap="none" lIns="82296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7145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ＭＳ Ｐゴシック" pitchFamily="34"/>
            </a:endParaRPr>
          </a:p>
          <a:p>
            <a:pPr marL="0" marR="0" lvl="0" indent="0" algn="l" defTabSz="914400" rtl="0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7145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ＭＳ Ｐゴシック" pitchFamily="34"/>
            </a:endParaRPr>
          </a:p>
        </p:txBody>
      </p:sp>
      <p:sp>
        <p:nvSpPr>
          <p:cNvPr id="17" name="TextBox 492">
            <a:extLst>
              <a:ext uri="{FF2B5EF4-FFF2-40B4-BE49-F238E27FC236}">
                <a16:creationId xmlns:a16="http://schemas.microsoft.com/office/drawing/2014/main" id="{1DC398C5-715B-4F66-AF72-6EA6ABE522EF}"/>
              </a:ext>
            </a:extLst>
          </p:cNvPr>
          <p:cNvSpPr txBox="1"/>
          <p:nvPr/>
        </p:nvSpPr>
        <p:spPr>
          <a:xfrm>
            <a:off x="152400" y="6597352"/>
            <a:ext cx="48775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solidFill>
                  <a:srgbClr val="002776"/>
                </a:solidFill>
                <a:cs typeface="Arial" pitchFamily="34" charset="0"/>
              </a:rPr>
              <a:t>Source</a:t>
            </a:r>
            <a:r>
              <a:rPr lang="en-GB" sz="700" dirty="0">
                <a:solidFill>
                  <a:srgbClr val="002776"/>
                </a:solidFill>
                <a:latin typeface="Arial" pitchFamily="34" charset="0"/>
                <a:cs typeface="Arial" pitchFamily="34" charset="0"/>
              </a:rPr>
              <a:t>: PPPs in Developing Economies: Overcoming Obstacles to Private Sector Participation, DEPFA BANK 2007.</a:t>
            </a:r>
            <a:endParaRPr lang="en-GB" sz="7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249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07504" y="908720"/>
            <a:ext cx="8856983" cy="5760640"/>
          </a:xfrm>
        </p:spPr>
        <p:txBody>
          <a:bodyPr/>
          <a:lstStyle/>
          <a:p>
            <a:pPr>
              <a:buBlip>
                <a:blip r:embed="rId2"/>
              </a:buBlip>
              <a:defRPr/>
            </a:pPr>
            <a:r>
              <a:rPr lang="en-US" altLang="pl-PL" sz="1600" b="1" dirty="0"/>
              <a:t>579 PPP </a:t>
            </a:r>
            <a:r>
              <a:rPr lang="en-US" altLang="pl-PL" sz="1600" dirty="0"/>
              <a:t>procurement notices</a:t>
            </a:r>
            <a:r>
              <a:rPr lang="en-US" altLang="pl-PL" sz="1600" b="1" dirty="0"/>
              <a:t>, 147 </a:t>
            </a:r>
            <a:r>
              <a:rPr lang="en-US" altLang="pl-PL" sz="1600" dirty="0"/>
              <a:t>PPP contracts, value of the concluded PPP contracts, </a:t>
            </a:r>
            <a:r>
              <a:rPr lang="en-US" altLang="pl-PL" sz="1600" b="1" dirty="0"/>
              <a:t>7,5 </a:t>
            </a:r>
            <a:r>
              <a:rPr lang="en-US" altLang="pl-PL" sz="1600" b="1" dirty="0" err="1"/>
              <a:t>mld</a:t>
            </a:r>
            <a:r>
              <a:rPr lang="en-US" altLang="pl-PL" sz="1600" b="1" dirty="0"/>
              <a:t> PLN</a:t>
            </a:r>
            <a:endParaRPr lang="pl-PL" altLang="pl-PL" sz="1600" b="1" dirty="0"/>
          </a:p>
          <a:p>
            <a:pPr>
              <a:buBlip>
                <a:blip r:embed="rId2"/>
              </a:buBlip>
              <a:defRPr/>
            </a:pPr>
            <a:endParaRPr lang="pl-PL" altLang="pl-PL" sz="1600" b="1" dirty="0"/>
          </a:p>
          <a:p>
            <a:pPr>
              <a:buBlip>
                <a:blip r:embed="rId2"/>
              </a:buBlip>
              <a:defRPr/>
            </a:pPr>
            <a:endParaRPr lang="pl-PL" altLang="pl-PL" sz="1600" b="1" dirty="0"/>
          </a:p>
          <a:p>
            <a:pPr>
              <a:buBlip>
                <a:blip r:embed="rId2"/>
              </a:buBlip>
              <a:defRPr/>
            </a:pPr>
            <a:endParaRPr lang="pl-PL" altLang="pl-PL" sz="1600" b="1" dirty="0"/>
          </a:p>
          <a:p>
            <a:pPr>
              <a:buBlip>
                <a:blip r:embed="rId2"/>
              </a:buBlip>
              <a:defRPr/>
            </a:pPr>
            <a:endParaRPr lang="pl-PL" altLang="pl-PL" sz="1600" b="1" dirty="0"/>
          </a:p>
          <a:p>
            <a:pPr>
              <a:buBlip>
                <a:blip r:embed="rId2"/>
              </a:buBlip>
              <a:defRPr/>
            </a:pPr>
            <a:endParaRPr lang="pl-PL" altLang="pl-PL" sz="1600" b="1" dirty="0"/>
          </a:p>
          <a:p>
            <a:pPr>
              <a:buBlip>
                <a:blip r:embed="rId2"/>
              </a:buBlip>
              <a:defRPr/>
            </a:pPr>
            <a:endParaRPr lang="pl-PL" altLang="pl-PL" sz="1600" b="1" dirty="0"/>
          </a:p>
          <a:p>
            <a:pPr>
              <a:buBlip>
                <a:blip r:embed="rId2"/>
              </a:buBlip>
              <a:defRPr/>
            </a:pPr>
            <a:endParaRPr lang="pl-PL" altLang="pl-PL" sz="1600" b="1" dirty="0"/>
          </a:p>
          <a:p>
            <a:pPr>
              <a:buBlip>
                <a:blip r:embed="rId2"/>
              </a:buBlip>
              <a:defRPr/>
            </a:pPr>
            <a:endParaRPr lang="pl-PL" altLang="pl-PL" sz="1600" b="1" dirty="0"/>
          </a:p>
          <a:p>
            <a:pPr marL="0" indent="0">
              <a:buNone/>
              <a:defRPr/>
            </a:pPr>
            <a:endParaRPr lang="pl-PL" altLang="pl-PL" sz="1600" dirty="0"/>
          </a:p>
          <a:p>
            <a:pPr marL="0" indent="0">
              <a:buNone/>
              <a:defRPr/>
            </a:pPr>
            <a:endParaRPr lang="pl-PL" altLang="pl-PL" sz="1600" dirty="0"/>
          </a:p>
          <a:p>
            <a:pPr marL="0" indent="0">
              <a:buNone/>
              <a:defRPr/>
            </a:pPr>
            <a:endParaRPr lang="pl-PL" altLang="pl-PL" sz="1600" dirty="0"/>
          </a:p>
          <a:p>
            <a:pPr marL="0" indent="0">
              <a:buNone/>
              <a:defRPr/>
            </a:pPr>
            <a:endParaRPr lang="pl-PL" altLang="pl-PL" sz="1600" dirty="0"/>
          </a:p>
          <a:p>
            <a:pPr marL="0" indent="0">
              <a:buNone/>
              <a:defRPr/>
            </a:pPr>
            <a:endParaRPr lang="pl-PL" altLang="pl-PL" sz="1600" dirty="0"/>
          </a:p>
          <a:p>
            <a:pPr>
              <a:buBlip>
                <a:blip r:embed="rId2"/>
              </a:buBlip>
              <a:defRPr/>
            </a:pPr>
            <a:endParaRPr lang="pl-PL" altLang="pl-PL" sz="1400" b="1" dirty="0"/>
          </a:p>
          <a:p>
            <a:pPr>
              <a:buBlip>
                <a:blip r:embed="rId2"/>
              </a:buBlip>
              <a:defRPr/>
            </a:pPr>
            <a:r>
              <a:rPr lang="en-US" altLang="pl-PL" sz="1400" b="1" dirty="0"/>
              <a:t>Transport infrastructure </a:t>
            </a:r>
            <a:r>
              <a:rPr lang="en-US" altLang="pl-PL" sz="1400" dirty="0"/>
              <a:t>(23), </a:t>
            </a:r>
            <a:r>
              <a:rPr lang="en-US" altLang="pl-PL" sz="1400" b="1" dirty="0"/>
              <a:t>sport and tourism </a:t>
            </a:r>
            <a:r>
              <a:rPr lang="en-US" altLang="pl-PL" sz="1400" dirty="0"/>
              <a:t> (21), </a:t>
            </a:r>
            <a:r>
              <a:rPr lang="en-US" altLang="pl-PL" sz="1400" b="1" dirty="0"/>
              <a:t>energy efficiency </a:t>
            </a:r>
            <a:r>
              <a:rPr lang="en-US" altLang="pl-PL" sz="1400" dirty="0"/>
              <a:t>(21)</a:t>
            </a:r>
            <a:endParaRPr lang="pl-PL" altLang="pl-PL" sz="1400" dirty="0"/>
          </a:p>
          <a:p>
            <a:pPr>
              <a:buBlip>
                <a:blip r:embed="rId2"/>
              </a:buBlip>
              <a:defRPr/>
            </a:pPr>
            <a:r>
              <a:rPr lang="pl-PL" altLang="pl-PL" sz="1400" dirty="0" err="1"/>
              <a:t>Effecviteness</a:t>
            </a:r>
            <a:r>
              <a:rPr lang="en-US" altLang="pl-PL" sz="1400" dirty="0"/>
              <a:t> </a:t>
            </a:r>
            <a:r>
              <a:rPr lang="en-US" altLang="pl-PL" sz="1400" b="1" dirty="0"/>
              <a:t>25</a:t>
            </a:r>
            <a:r>
              <a:rPr lang="pl-PL" altLang="pl-PL" sz="1400" b="1" dirty="0"/>
              <a:t>%</a:t>
            </a:r>
            <a:endParaRPr lang="en-US" altLang="pl-PL" sz="1400" b="1" dirty="0"/>
          </a:p>
          <a:p>
            <a:pPr>
              <a:buBlip>
                <a:blip r:embed="rId2"/>
              </a:buBlip>
              <a:defRPr/>
            </a:pPr>
            <a:endParaRPr lang="en-US" altLang="pl-PL" sz="1400" dirty="0"/>
          </a:p>
          <a:p>
            <a:pPr marL="0" indent="0">
              <a:buNone/>
              <a:defRPr/>
            </a:pPr>
            <a:endParaRPr lang="pl-PL" altLang="pl-PL" sz="1600" dirty="0"/>
          </a:p>
          <a:p>
            <a:pPr marL="367920" lvl="2" indent="0">
              <a:buFontTx/>
              <a:buNone/>
              <a:defRPr/>
            </a:pPr>
            <a:endParaRPr lang="pl-PL" sz="1600" dirty="0"/>
          </a:p>
        </p:txBody>
      </p:sp>
      <p:sp>
        <p:nvSpPr>
          <p:cNvPr id="6147" name="Title 4"/>
          <p:cNvSpPr>
            <a:spLocks noGrp="1"/>
          </p:cNvSpPr>
          <p:nvPr>
            <p:ph type="title"/>
          </p:nvPr>
        </p:nvSpPr>
        <p:spPr>
          <a:xfrm>
            <a:off x="179512" y="214806"/>
            <a:ext cx="8784975" cy="396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pl-PL" sz="2800" b="1" dirty="0">
                <a:solidFill>
                  <a:srgbClr val="C00000"/>
                </a:solidFill>
              </a:rPr>
              <a:t>Characteristics</a:t>
            </a:r>
            <a:r>
              <a:rPr lang="pl-PL" altLang="pl-PL" sz="2800" b="1" dirty="0">
                <a:solidFill>
                  <a:srgbClr val="C00000"/>
                </a:solidFill>
              </a:rPr>
              <a:t> of the PPP market in Poland</a:t>
            </a:r>
            <a:br>
              <a:rPr lang="pl-PL" altLang="pl-PL" sz="2800" b="1" dirty="0">
                <a:solidFill>
                  <a:srgbClr val="C00000"/>
                </a:solidFill>
              </a:rPr>
            </a:br>
            <a:endParaRPr lang="pl-PL" altLang="pl-PL" sz="2800" b="1" dirty="0">
              <a:solidFill>
                <a:srgbClr val="C00000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B4EA4E7-9F2C-4641-9207-3F5E7A2D5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549972"/>
            <a:ext cx="5688632" cy="382324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AF9787E2-D615-43E4-9ECF-76E85136EB7E}"/>
              </a:ext>
            </a:extLst>
          </p:cNvPr>
          <p:cNvSpPr txBox="1"/>
          <p:nvPr/>
        </p:nvSpPr>
        <p:spPr>
          <a:xfrm>
            <a:off x="35496" y="6582544"/>
            <a:ext cx="76328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/>
              <a:t>Source: </a:t>
            </a:r>
            <a:r>
              <a:rPr lang="pl-PL" sz="900" dirty="0">
                <a:hlinkClick r:id="rId4"/>
              </a:rPr>
              <a:t>https://www.ppp.gov.pl/media/system/slowniki/Raport-z-rynku-PPP-II-kw-2020-07_2.pdf</a:t>
            </a:r>
            <a:r>
              <a:rPr lang="pl-PL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1645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D94D57ED-C31D-46EE-887A-FF63E8BDA0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497888" cy="4286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l-PL" sz="2400" b="1" dirty="0" err="1">
                <a:solidFill>
                  <a:srgbClr val="CC0000"/>
                </a:solidFill>
                <a:cs typeface="Arial" pitchFamily="34" charset="0"/>
              </a:rPr>
              <a:t>Common</a:t>
            </a:r>
            <a:r>
              <a:rPr lang="pl-PL" sz="2400" b="1" dirty="0">
                <a:solidFill>
                  <a:srgbClr val="CC0000"/>
                </a:solidFill>
                <a:cs typeface="Arial" pitchFamily="34" charset="0"/>
              </a:rPr>
              <a:t> </a:t>
            </a:r>
            <a:r>
              <a:rPr lang="pl-PL" sz="2400" b="1" dirty="0" err="1">
                <a:solidFill>
                  <a:srgbClr val="CC0000"/>
                </a:solidFill>
                <a:cs typeface="Arial" pitchFamily="34" charset="0"/>
              </a:rPr>
              <a:t>mistakes</a:t>
            </a:r>
            <a:r>
              <a:rPr lang="pl-PL" sz="2400" b="1" dirty="0">
                <a:solidFill>
                  <a:srgbClr val="CC0000"/>
                </a:solidFill>
                <a:cs typeface="Arial" pitchFamily="34" charset="0"/>
              </a:rPr>
              <a:t> in PPP </a:t>
            </a:r>
            <a:r>
              <a:rPr lang="pl-PL" sz="2400" b="1" dirty="0" err="1">
                <a:solidFill>
                  <a:srgbClr val="CC0000"/>
                </a:solidFill>
                <a:cs typeface="Arial" pitchFamily="34" charset="0"/>
              </a:rPr>
              <a:t>projects</a:t>
            </a:r>
            <a:r>
              <a:rPr lang="pl-PL" sz="2400" b="1" dirty="0">
                <a:solidFill>
                  <a:srgbClr val="CC0000"/>
                </a:solidFill>
                <a:cs typeface="Arial" pitchFamily="34" charset="0"/>
              </a:rPr>
              <a:t> in Poland:</a:t>
            </a:r>
            <a:endParaRPr lang="pl-PL" sz="24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41987" name="Rectangle 8">
            <a:extLst>
              <a:ext uri="{FF2B5EF4-FFF2-40B4-BE49-F238E27FC236}">
                <a16:creationId xmlns:a16="http://schemas.microsoft.com/office/drawing/2014/main" id="{85C1FC2B-BC25-4C9A-8F62-E78693963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052090"/>
            <a:ext cx="8785225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9738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Tx/>
              <a:buBlip>
                <a:blip r:embed="rId2"/>
              </a:buBlip>
            </a:pPr>
            <a:r>
              <a:rPr lang="pl-PL" altLang="pl-PL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Lack of </a:t>
            </a:r>
            <a:r>
              <a:rPr lang="pl-PL" altLang="pl-PL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proper</a:t>
            </a:r>
            <a:r>
              <a:rPr lang="pl-PL" altLang="pl-PL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altLang="pl-PL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analysis</a:t>
            </a:r>
            <a:r>
              <a:rPr lang="pl-PL" altLang="pl-PL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alt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pl-PL" altLang="pl-PL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lack</a:t>
            </a:r>
            <a:r>
              <a:rPr lang="pl-PL" alt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market </a:t>
            </a:r>
            <a:r>
              <a:rPr lang="pl-PL" altLang="pl-PL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testing</a:t>
            </a:r>
            <a:endParaRPr lang="pl-PL" altLang="pl-PL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Tx/>
              <a:buBlip>
                <a:blip r:embed="rId2"/>
              </a:buBlip>
            </a:pPr>
            <a:endParaRPr lang="pl-PL" altLang="pl-PL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Tx/>
              <a:buBlip>
                <a:blip r:embed="rId2"/>
              </a:buBlip>
            </a:pPr>
            <a:r>
              <a:rPr lang="pl-PL" altLang="pl-PL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Unrealistic</a:t>
            </a:r>
            <a:r>
              <a:rPr lang="pl-PL" altLang="pl-PL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altLang="pl-PL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expectations</a:t>
            </a:r>
            <a:r>
              <a:rPr lang="pl-PL" altLang="pl-PL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alt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public authority </a:t>
            </a:r>
            <a:r>
              <a:rPr lang="pl-PL" altLang="pl-PL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regarding</a:t>
            </a:r>
            <a:r>
              <a:rPr lang="pl-PL" alt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altLang="pl-PL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private</a:t>
            </a:r>
            <a:r>
              <a:rPr lang="pl-PL" alt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partner</a:t>
            </a: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Tx/>
              <a:buBlip>
                <a:blip r:embed="rId2"/>
              </a:buBlip>
            </a:pPr>
            <a:endParaRPr lang="pl-PL" altLang="pl-PL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Tx/>
              <a:buBlip>
                <a:blip r:embed="rId2"/>
              </a:buBlip>
            </a:pPr>
            <a:r>
              <a:rPr lang="pl-PL" alt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Lack of </a:t>
            </a:r>
            <a:r>
              <a:rPr lang="pl-PL" altLang="pl-PL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flexibility</a:t>
            </a:r>
            <a:r>
              <a:rPr lang="pl-PL" alt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altLang="pl-PL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during</a:t>
            </a:r>
            <a:r>
              <a:rPr lang="pl-PL" alt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the </a:t>
            </a:r>
            <a:r>
              <a:rPr lang="pl-PL" altLang="pl-PL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negotiations</a:t>
            </a:r>
            <a:endParaRPr lang="pl-PL" altLang="pl-PL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Tx/>
              <a:buBlip>
                <a:blip r:embed="rId2"/>
              </a:buBlip>
            </a:pPr>
            <a:endParaRPr lang="pl-PL" altLang="pl-PL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Tx/>
              <a:buBlip>
                <a:blip r:embed="rId2"/>
              </a:buBlip>
            </a:pPr>
            <a:r>
              <a:rPr lang="pl-PL" alt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Lack of </a:t>
            </a:r>
            <a:r>
              <a:rPr lang="pl-PL" altLang="pl-PL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knowledge</a:t>
            </a:r>
            <a:r>
              <a:rPr lang="pl-PL" alt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pl-PL" altLang="pl-PL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regarding</a:t>
            </a:r>
            <a:r>
              <a:rPr lang="pl-PL" alt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PPP</a:t>
            </a: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Tx/>
              <a:buBlip>
                <a:blip r:embed="rId2"/>
              </a:buBlip>
            </a:pPr>
            <a:endParaRPr lang="pl-PL" altLang="pl-PL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Tx/>
              <a:buBlip>
                <a:blip r:embed="rId2"/>
              </a:buBlip>
            </a:pPr>
            <a:r>
              <a:rPr lang="pl-PL" altLang="pl-PL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Ineffective</a:t>
            </a:r>
            <a:r>
              <a:rPr lang="pl-PL" altLang="pl-PL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management of PPP </a:t>
            </a:r>
            <a:r>
              <a:rPr lang="pl-PL" altLang="pl-PL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contacts</a:t>
            </a:r>
            <a:endParaRPr lang="pl-PL" altLang="pl-PL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D824EEBF-D0F3-FA46-B16F-499E359809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1628" y="1143000"/>
            <a:ext cx="8408987" cy="457200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pl-PL" sz="1800" b="1" dirty="0" err="1"/>
              <a:t>Proper</a:t>
            </a:r>
            <a:r>
              <a:rPr lang="pl-PL" sz="1800" b="1" dirty="0"/>
              <a:t> </a:t>
            </a:r>
            <a:r>
              <a:rPr lang="pl-PL" sz="1800" b="1" dirty="0" err="1"/>
              <a:t>analysis</a:t>
            </a:r>
            <a:r>
              <a:rPr lang="pl-PL" sz="1800" b="1" dirty="0"/>
              <a:t> </a:t>
            </a:r>
            <a:r>
              <a:rPr lang="pl-PL" sz="1800" dirty="0"/>
              <a:t>(</a:t>
            </a:r>
            <a:r>
              <a:rPr lang="en-US" sz="1800" dirty="0"/>
              <a:t>assessment of effectiveness</a:t>
            </a:r>
            <a:r>
              <a:rPr lang="pl-PL" sz="1800" dirty="0"/>
              <a:t>)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1800" dirty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pl-PL" sz="1800" dirty="0"/>
              <a:t>R</a:t>
            </a:r>
            <a:r>
              <a:rPr lang="en-US" sz="1800" dirty="0" err="1"/>
              <a:t>eliable</a:t>
            </a:r>
            <a:r>
              <a:rPr lang="en-US" sz="1800" dirty="0"/>
              <a:t> documentation</a:t>
            </a:r>
            <a:endParaRPr lang="pl-PL" sz="1800" dirty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pl-PL" sz="1800" dirty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pl-PL" sz="1800" dirty="0"/>
              <a:t>Human </a:t>
            </a:r>
            <a:r>
              <a:rPr lang="pl-PL" sz="1800" dirty="0" err="1"/>
              <a:t>factor</a:t>
            </a:r>
            <a:r>
              <a:rPr lang="pl-PL" sz="1800" dirty="0"/>
              <a:t> – </a:t>
            </a:r>
            <a:r>
              <a:rPr lang="pl-PL" sz="1800" b="1" dirty="0" err="1"/>
              <a:t>political</a:t>
            </a:r>
            <a:r>
              <a:rPr lang="pl-PL" sz="1800" b="1" dirty="0"/>
              <a:t> champion </a:t>
            </a:r>
            <a:r>
              <a:rPr lang="pl-PL" sz="1800" dirty="0"/>
              <a:t>and </a:t>
            </a:r>
            <a:r>
              <a:rPr lang="pl-PL" sz="1800" dirty="0" err="1"/>
              <a:t>qualified</a:t>
            </a:r>
            <a:r>
              <a:rPr lang="pl-PL" sz="1800" dirty="0"/>
              <a:t> </a:t>
            </a:r>
            <a:r>
              <a:rPr lang="pl-PL" sz="1800" dirty="0" err="1"/>
              <a:t>people</a:t>
            </a:r>
            <a:r>
              <a:rPr lang="pl-PL" sz="1800" dirty="0"/>
              <a:t> in public </a:t>
            </a:r>
            <a:r>
              <a:rPr lang="pl-PL" sz="1800" dirty="0" err="1"/>
              <a:t>side</a:t>
            </a:r>
            <a:endParaRPr lang="pl-PL" sz="1800" dirty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1800" dirty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pl-PL" sz="1800" dirty="0"/>
              <a:t>P</a:t>
            </a:r>
            <a:r>
              <a:rPr lang="en-US" sz="1800" dirty="0" err="1"/>
              <a:t>rofessional</a:t>
            </a:r>
            <a:r>
              <a:rPr lang="en-US" sz="1800" dirty="0"/>
              <a:t> advisory services,</a:t>
            </a:r>
            <a:endParaRPr lang="pl-PL" sz="1800" dirty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pl-PL" sz="1800" dirty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pl-PL" sz="1800" dirty="0"/>
              <a:t>Strategic </a:t>
            </a:r>
            <a:r>
              <a:rPr lang="pl-PL" sz="1800" dirty="0" err="1"/>
              <a:t>long</a:t>
            </a:r>
            <a:r>
              <a:rPr lang="pl-PL" sz="1800" dirty="0"/>
              <a:t>-term </a:t>
            </a:r>
            <a:r>
              <a:rPr lang="pl-PL" sz="1800" dirty="0" err="1"/>
              <a:t>thinking</a:t>
            </a:r>
            <a:endParaRPr lang="pl-PL" sz="1800" dirty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pl-PL" sz="1800" dirty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pl-PL" sz="1800" dirty="0"/>
              <a:t>Market </a:t>
            </a:r>
            <a:r>
              <a:rPr lang="pl-PL" sz="1800" dirty="0" err="1"/>
              <a:t>testing</a:t>
            </a:r>
            <a:r>
              <a:rPr lang="pl-PL" sz="1800" dirty="0"/>
              <a:t> and </a:t>
            </a:r>
            <a:r>
              <a:rPr lang="pl-PL" sz="1800" dirty="0" err="1"/>
              <a:t>approriate</a:t>
            </a:r>
            <a:r>
              <a:rPr lang="pl-PL" sz="1800" dirty="0"/>
              <a:t> </a:t>
            </a:r>
            <a:r>
              <a:rPr lang="pl-PL" sz="1800" dirty="0" err="1"/>
              <a:t>communication</a:t>
            </a:r>
            <a:r>
              <a:rPr lang="pl-PL" sz="1800" dirty="0"/>
              <a:t> with </a:t>
            </a:r>
            <a:r>
              <a:rPr lang="pl-PL" sz="1800" dirty="0" err="1"/>
              <a:t>private</a:t>
            </a:r>
            <a:r>
              <a:rPr lang="pl-PL" sz="1800" dirty="0"/>
              <a:t> </a:t>
            </a:r>
            <a:r>
              <a:rPr lang="pl-PL" sz="1800" dirty="0" err="1"/>
              <a:t>sector</a:t>
            </a:r>
            <a:endParaRPr lang="pl-PL" sz="1800" dirty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1800" dirty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dirty="0"/>
              <a:t>PPP project</a:t>
            </a:r>
            <a:r>
              <a:rPr lang="pl-PL" sz="1800" dirty="0"/>
              <a:t> p</a:t>
            </a:r>
            <a:r>
              <a:rPr lang="en-US" sz="1800" dirty="0"/>
              <a:t>roper structure </a:t>
            </a:r>
            <a:r>
              <a:rPr lang="pl-PL" sz="1800" dirty="0"/>
              <a:t> – model, </a:t>
            </a:r>
            <a:r>
              <a:rPr lang="pl-PL" sz="1800" b="1" dirty="0" err="1"/>
              <a:t>payment</a:t>
            </a:r>
            <a:r>
              <a:rPr lang="pl-PL" sz="1800" b="1" dirty="0"/>
              <a:t> </a:t>
            </a:r>
            <a:r>
              <a:rPr lang="pl-PL" sz="1800" b="1" dirty="0" err="1"/>
              <a:t>mechanism</a:t>
            </a:r>
            <a:r>
              <a:rPr lang="pl-PL" sz="1800" dirty="0"/>
              <a:t>, </a:t>
            </a:r>
            <a:r>
              <a:rPr lang="pl-PL" sz="1800" dirty="0" err="1"/>
              <a:t>risk</a:t>
            </a:r>
            <a:r>
              <a:rPr lang="pl-PL" sz="1800" dirty="0"/>
              <a:t> </a:t>
            </a:r>
            <a:r>
              <a:rPr lang="pl-PL" sz="1800" dirty="0" err="1"/>
              <a:t>allocation</a:t>
            </a:r>
            <a:endParaRPr lang="pl-PL" sz="1800" dirty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pl-PL" sz="1800" dirty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pl-PL" sz="1800" dirty="0" err="1"/>
              <a:t>Credibility</a:t>
            </a:r>
            <a:r>
              <a:rPr lang="pl-PL" sz="1800" dirty="0"/>
              <a:t> of public </a:t>
            </a:r>
            <a:r>
              <a:rPr lang="pl-PL" sz="1800" dirty="0" err="1"/>
              <a:t>side</a:t>
            </a:r>
            <a:r>
              <a:rPr lang="pl-PL" sz="1800" dirty="0"/>
              <a:t> – </a:t>
            </a:r>
            <a:r>
              <a:rPr lang="pl-PL" sz="1800" dirty="0" err="1"/>
              <a:t>e.g</a:t>
            </a:r>
            <a:r>
              <a:rPr lang="pl-PL" sz="1800" dirty="0"/>
              <a:t>. </a:t>
            </a:r>
            <a:r>
              <a:rPr lang="pl-PL" sz="1800" dirty="0" err="1"/>
              <a:t>pipeline</a:t>
            </a:r>
            <a:r>
              <a:rPr lang="pl-PL" sz="1800" dirty="0"/>
              <a:t> of </a:t>
            </a:r>
            <a:r>
              <a:rPr lang="pl-PL" sz="1800" dirty="0" err="1"/>
              <a:t>potential</a:t>
            </a:r>
            <a:r>
              <a:rPr lang="pl-PL" sz="1800" dirty="0"/>
              <a:t> </a:t>
            </a:r>
            <a:r>
              <a:rPr lang="pl-PL" sz="1800" dirty="0" err="1"/>
              <a:t>PPPs</a:t>
            </a:r>
            <a:endParaRPr lang="en-US" sz="1800" dirty="0"/>
          </a:p>
          <a:p>
            <a:endParaRPr lang="pl-PL" sz="1800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0CD045AF-A726-BD42-8F64-684B5AEBE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C00000"/>
                </a:solidFill>
              </a:rPr>
              <a:t>Success factors </a:t>
            </a:r>
            <a:r>
              <a:rPr lang="pl-PL" sz="2800" b="1" dirty="0">
                <a:solidFill>
                  <a:srgbClr val="C00000"/>
                </a:solidFill>
              </a:rPr>
              <a:t>of</a:t>
            </a:r>
            <a:r>
              <a:rPr lang="en-US" sz="2800" b="1" dirty="0">
                <a:solidFill>
                  <a:srgbClr val="C00000"/>
                </a:solidFill>
              </a:rPr>
              <a:t> PPP</a:t>
            </a:r>
            <a:r>
              <a:rPr lang="pl-PL" sz="2800" b="1" dirty="0">
                <a:solidFill>
                  <a:srgbClr val="C00000"/>
                </a:solidFill>
              </a:rPr>
              <a:t> in Poland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6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5E4D2782-9CA5-4AF9-9BC6-A43C93023A3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5495" y="193204"/>
            <a:ext cx="9001125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2333625" algn="l"/>
              </a:tabLst>
            </a:pPr>
            <a:r>
              <a:rPr lang="pl-PL" altLang="pl-PL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l-PL" altLang="pl-PL" sz="2000" b="1" dirty="0" err="1">
                <a:solidFill>
                  <a:schemeClr val="bg2">
                    <a:lumMod val="75000"/>
                  </a:schemeClr>
                </a:solidFill>
              </a:rPr>
              <a:t>Successful</a:t>
            </a:r>
            <a:r>
              <a:rPr lang="pl-PL" altLang="pl-PL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l-PL" altLang="pl-PL" sz="2000" b="1" dirty="0" err="1">
                <a:solidFill>
                  <a:schemeClr val="bg2">
                    <a:lumMod val="75000"/>
                  </a:schemeClr>
                </a:solidFill>
              </a:rPr>
              <a:t>implementation</a:t>
            </a:r>
            <a:r>
              <a:rPr lang="pl-PL" altLang="pl-PL" sz="2000" b="1" dirty="0">
                <a:solidFill>
                  <a:schemeClr val="bg2">
                    <a:lumMod val="75000"/>
                  </a:schemeClr>
                </a:solidFill>
              </a:rPr>
              <a:t> of PPP – </a:t>
            </a:r>
            <a:r>
              <a:rPr lang="pl-PL" altLang="pl-PL" sz="2000" b="1" dirty="0" err="1">
                <a:solidFill>
                  <a:schemeClr val="bg2">
                    <a:lumMod val="75000"/>
                  </a:schemeClr>
                </a:solidFill>
              </a:rPr>
              <a:t>based</a:t>
            </a:r>
            <a:r>
              <a:rPr lang="pl-PL" altLang="pl-PL" sz="2000" b="1" dirty="0">
                <a:solidFill>
                  <a:schemeClr val="bg2">
                    <a:lumMod val="75000"/>
                  </a:schemeClr>
                </a:solidFill>
              </a:rPr>
              <a:t> on </a:t>
            </a:r>
            <a:r>
              <a:rPr lang="pl-PL" altLang="pl-PL" sz="2000" b="1" dirty="0" err="1">
                <a:solidFill>
                  <a:schemeClr val="bg2">
                    <a:lumMod val="75000"/>
                  </a:schemeClr>
                </a:solidFill>
              </a:rPr>
              <a:t>international</a:t>
            </a:r>
            <a:r>
              <a:rPr lang="pl-PL" altLang="pl-PL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l-PL" altLang="pl-PL" sz="2000" b="1" dirty="0" err="1">
                <a:solidFill>
                  <a:schemeClr val="bg2">
                    <a:lumMod val="75000"/>
                  </a:schemeClr>
                </a:solidFill>
              </a:rPr>
              <a:t>experience</a:t>
            </a:r>
            <a:br>
              <a:rPr lang="pl-PL" altLang="pl-PL" sz="2000" b="1" dirty="0">
                <a:solidFill>
                  <a:schemeClr val="bg2">
                    <a:lumMod val="75000"/>
                  </a:schemeClr>
                </a:solidFill>
              </a:rPr>
            </a:br>
            <a:br>
              <a:rPr lang="pl-PL" altLang="pl-PL" sz="2000" b="1" dirty="0">
                <a:solidFill>
                  <a:schemeClr val="bg2">
                    <a:lumMod val="75000"/>
                  </a:schemeClr>
                </a:solidFill>
              </a:rPr>
            </a:br>
            <a:endParaRPr lang="pl-PL" altLang="pl-PL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E45FE386-861D-456B-B1DC-94FBAF809420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35496" y="548680"/>
            <a:ext cx="8856983" cy="550068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  <a:defRPr/>
            </a:pPr>
            <a:r>
              <a:rPr lang="pl-PL" sz="2800" b="1" dirty="0" err="1">
                <a:solidFill>
                  <a:srgbClr val="FF0000"/>
                </a:solidFill>
              </a:rPr>
              <a:t>Necessary</a:t>
            </a:r>
            <a:r>
              <a:rPr lang="pl-PL" sz="2800" b="1" dirty="0">
                <a:solidFill>
                  <a:srgbClr val="FF0000"/>
                </a:solidFill>
              </a:rPr>
              <a:t> </a:t>
            </a:r>
            <a:r>
              <a:rPr lang="pl-PL" sz="2800" b="1" dirty="0" err="1">
                <a:solidFill>
                  <a:srgbClr val="FF0000"/>
                </a:solidFill>
              </a:rPr>
              <a:t>conditions</a:t>
            </a:r>
            <a:r>
              <a:rPr lang="pl-PL" sz="2800" b="1" dirty="0">
                <a:solidFill>
                  <a:srgbClr val="FF0000"/>
                </a:solidFill>
                <a:ea typeface="+mj-ea"/>
                <a:cs typeface="+mj-cs"/>
              </a:rPr>
              <a:t>:</a:t>
            </a:r>
            <a:endParaRPr lang="pl-PL" sz="1400" dirty="0"/>
          </a:p>
          <a:p>
            <a:pPr algn="just" eaLnBrk="1" hangingPunct="1">
              <a:lnSpc>
                <a:spcPct val="150000"/>
              </a:lnSpc>
              <a:buClr>
                <a:srgbClr val="C00000"/>
              </a:buClr>
              <a:buFont typeface="Wingdings 2" pitchFamily="18" charset="2"/>
              <a:buChar char=""/>
              <a:defRPr/>
            </a:pPr>
            <a:r>
              <a:rPr lang="pl-PL" sz="1350" b="1" dirty="0" err="1">
                <a:solidFill>
                  <a:schemeClr val="bg2">
                    <a:lumMod val="75000"/>
                  </a:schemeClr>
                </a:solidFill>
              </a:rPr>
              <a:t>Strong</a:t>
            </a:r>
            <a:r>
              <a:rPr lang="pl-PL" sz="135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l-PL" sz="1350" b="1" dirty="0" err="1">
                <a:solidFill>
                  <a:schemeClr val="bg2">
                    <a:lumMod val="75000"/>
                  </a:schemeClr>
                </a:solidFill>
              </a:rPr>
              <a:t>political</a:t>
            </a:r>
            <a:r>
              <a:rPr lang="pl-PL" sz="135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l-PL" sz="1350" b="1" dirty="0" err="1">
                <a:solidFill>
                  <a:schemeClr val="bg2">
                    <a:lumMod val="75000"/>
                  </a:schemeClr>
                </a:solidFill>
              </a:rPr>
              <a:t>support</a:t>
            </a:r>
            <a:r>
              <a:rPr lang="pl-PL" sz="1350" b="1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algn="just" eaLnBrk="1" hangingPunct="1">
              <a:lnSpc>
                <a:spcPct val="150000"/>
              </a:lnSpc>
              <a:buClr>
                <a:srgbClr val="C00000"/>
              </a:buClr>
              <a:buFont typeface="Wingdings 2" pitchFamily="18" charset="2"/>
              <a:buChar char=""/>
              <a:defRPr/>
            </a:pPr>
            <a:r>
              <a:rPr lang="en-US" sz="1300" b="1" dirty="0">
                <a:solidFill>
                  <a:schemeClr val="bg2">
                    <a:lumMod val="75000"/>
                  </a:schemeClr>
                </a:solidFill>
              </a:rPr>
              <a:t>Stable</a:t>
            </a:r>
            <a:r>
              <a:rPr lang="pl-PL" sz="13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l-PL" sz="1300" dirty="0">
                <a:solidFill>
                  <a:schemeClr val="bg2">
                    <a:lumMod val="75000"/>
                  </a:schemeClr>
                </a:solidFill>
              </a:rPr>
              <a:t>and</a:t>
            </a:r>
            <a:r>
              <a:rPr lang="en-US" sz="1300" dirty="0">
                <a:solidFill>
                  <a:schemeClr val="bg2">
                    <a:lumMod val="75000"/>
                  </a:schemeClr>
                </a:solidFill>
              </a:rPr>
              <a:t> friendly</a:t>
            </a:r>
            <a:r>
              <a:rPr lang="pl-PL" sz="13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l-PL" sz="1300" b="1" dirty="0">
                <a:solidFill>
                  <a:schemeClr val="bg2">
                    <a:lumMod val="75000"/>
                  </a:schemeClr>
                </a:solidFill>
              </a:rPr>
              <a:t>law</a:t>
            </a:r>
            <a:r>
              <a:rPr lang="en-US" sz="13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pl-PL" sz="1300" b="1" dirty="0">
              <a:solidFill>
                <a:schemeClr val="bg2">
                  <a:lumMod val="75000"/>
                </a:schemeClr>
              </a:solidFill>
            </a:endParaRPr>
          </a:p>
          <a:p>
            <a:pPr algn="just" eaLnBrk="1" hangingPunct="1">
              <a:lnSpc>
                <a:spcPct val="150000"/>
              </a:lnSpc>
              <a:buClr>
                <a:srgbClr val="C00000"/>
              </a:buClr>
              <a:buFont typeface="Wingdings 2" pitchFamily="18" charset="2"/>
              <a:buChar char=""/>
              <a:defRPr/>
            </a:pPr>
            <a:r>
              <a:rPr lang="pl-PL" sz="1350" b="1" dirty="0" err="1">
                <a:solidFill>
                  <a:schemeClr val="bg2">
                    <a:lumMod val="75000"/>
                  </a:schemeClr>
                </a:solidFill>
              </a:rPr>
              <a:t>Predictable</a:t>
            </a:r>
            <a:r>
              <a:rPr lang="pl-PL" sz="135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l-PL" sz="1350" b="1" dirty="0" err="1">
                <a:solidFill>
                  <a:schemeClr val="bg2">
                    <a:lumMod val="75000"/>
                  </a:schemeClr>
                </a:solidFill>
              </a:rPr>
              <a:t>macroeconomic</a:t>
            </a:r>
            <a:r>
              <a:rPr lang="pl-PL" sz="135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l-PL" sz="1350" dirty="0">
                <a:solidFill>
                  <a:schemeClr val="bg2">
                    <a:lumMod val="75000"/>
                  </a:schemeClr>
                </a:solidFill>
              </a:rPr>
              <a:t>environment</a:t>
            </a:r>
            <a:r>
              <a:rPr lang="pl-PL" sz="1350" b="1" dirty="0">
                <a:solidFill>
                  <a:schemeClr val="bg2">
                    <a:lumMod val="75000"/>
                  </a:schemeClr>
                </a:solidFill>
              </a:rPr>
              <a:t>,</a:t>
            </a:r>
          </a:p>
          <a:p>
            <a:pPr algn="just" eaLnBrk="1" hangingPunct="1">
              <a:lnSpc>
                <a:spcPct val="150000"/>
              </a:lnSpc>
              <a:buClr>
                <a:srgbClr val="C00000"/>
              </a:buClr>
              <a:buFont typeface="Wingdings 2" pitchFamily="18" charset="2"/>
              <a:buChar char=""/>
              <a:defRPr/>
            </a:pPr>
            <a:r>
              <a:rPr lang="en-US" sz="1350" b="1" dirty="0">
                <a:solidFill>
                  <a:schemeClr val="bg2">
                    <a:lumMod val="75000"/>
                  </a:schemeClr>
                </a:solidFill>
              </a:rPr>
              <a:t>Readiness </a:t>
            </a:r>
            <a:r>
              <a:rPr lang="en-US" sz="1350" dirty="0">
                <a:solidFill>
                  <a:schemeClr val="bg2">
                    <a:lumMod val="75000"/>
                  </a:schemeClr>
                </a:solidFill>
              </a:rPr>
              <a:t>and maturity </a:t>
            </a:r>
            <a:r>
              <a:rPr lang="en-US" sz="1350" b="1" dirty="0">
                <a:solidFill>
                  <a:schemeClr val="bg2">
                    <a:lumMod val="75000"/>
                  </a:schemeClr>
                </a:solidFill>
              </a:rPr>
              <a:t>of the </a:t>
            </a:r>
            <a:r>
              <a:rPr lang="pl-PL" sz="1350" b="1" dirty="0">
                <a:solidFill>
                  <a:schemeClr val="bg2">
                    <a:lumMod val="75000"/>
                  </a:schemeClr>
                </a:solidFill>
              </a:rPr>
              <a:t>public </a:t>
            </a:r>
            <a:r>
              <a:rPr lang="pl-PL" sz="1350" b="1" dirty="0" err="1">
                <a:solidFill>
                  <a:schemeClr val="bg2">
                    <a:lumMod val="75000"/>
                  </a:schemeClr>
                </a:solidFill>
              </a:rPr>
              <a:t>sector</a:t>
            </a:r>
            <a:r>
              <a:rPr lang="pl-PL" sz="1350" b="1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algn="just" eaLnBrk="1" hangingPunct="1">
              <a:lnSpc>
                <a:spcPct val="150000"/>
              </a:lnSpc>
              <a:buClr>
                <a:srgbClr val="C00000"/>
              </a:buClr>
              <a:buFont typeface="Wingdings 2" pitchFamily="18" charset="2"/>
              <a:buChar char=""/>
              <a:defRPr/>
            </a:pPr>
            <a:r>
              <a:rPr lang="pl-PL" sz="1350" dirty="0" err="1">
                <a:solidFill>
                  <a:schemeClr val="bg2">
                    <a:lumMod val="75000"/>
                  </a:schemeClr>
                </a:solidFill>
              </a:rPr>
              <a:t>Reliable</a:t>
            </a:r>
            <a:r>
              <a:rPr lang="pl-PL" sz="1350" dirty="0">
                <a:solidFill>
                  <a:schemeClr val="bg2">
                    <a:lumMod val="75000"/>
                  </a:schemeClr>
                </a:solidFill>
              </a:rPr>
              <a:t> and </a:t>
            </a:r>
            <a:r>
              <a:rPr lang="pl-PL" sz="1350" b="1" dirty="0">
                <a:solidFill>
                  <a:schemeClr val="bg2">
                    <a:lumMod val="75000"/>
                  </a:schemeClr>
                </a:solidFill>
              </a:rPr>
              <a:t>solid </a:t>
            </a:r>
            <a:r>
              <a:rPr lang="pl-PL" sz="1350" b="1" dirty="0" err="1">
                <a:solidFill>
                  <a:schemeClr val="bg2">
                    <a:lumMod val="75000"/>
                  </a:schemeClr>
                </a:solidFill>
              </a:rPr>
              <a:t>private</a:t>
            </a:r>
            <a:r>
              <a:rPr lang="pl-PL" sz="135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l-PL" sz="1350" b="1" dirty="0" err="1">
                <a:solidFill>
                  <a:schemeClr val="bg2">
                    <a:lumMod val="75000"/>
                  </a:schemeClr>
                </a:solidFill>
              </a:rPr>
              <a:t>partners</a:t>
            </a:r>
            <a:r>
              <a:rPr lang="pl-PL" sz="1350" b="1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algn="just" eaLnBrk="1" hangingPunct="1">
              <a:buClr>
                <a:srgbClr val="C00000"/>
              </a:buClr>
              <a:buFontTx/>
              <a:buNone/>
              <a:defRPr/>
            </a:pPr>
            <a:endParaRPr lang="pl-PL" sz="1350" b="1" dirty="0"/>
          </a:p>
          <a:p>
            <a:pPr algn="ctr">
              <a:buNone/>
              <a:tabLst>
                <a:tab pos="2419350" algn="l"/>
                <a:tab pos="2514600" algn="l"/>
                <a:tab pos="3857625" algn="l"/>
                <a:tab pos="6191250" algn="l"/>
              </a:tabLst>
              <a:defRPr/>
            </a:pPr>
            <a:r>
              <a:rPr lang="pl-PL" sz="2800" b="1" dirty="0" err="1">
                <a:solidFill>
                  <a:srgbClr val="FF0000"/>
                </a:solidFill>
              </a:rPr>
              <a:t>Sufficient</a:t>
            </a:r>
            <a:r>
              <a:rPr lang="pl-PL" sz="2800" b="1" dirty="0">
                <a:solidFill>
                  <a:srgbClr val="FF0000"/>
                </a:solidFill>
              </a:rPr>
              <a:t> </a:t>
            </a:r>
            <a:r>
              <a:rPr lang="pl-PL" sz="2800" b="1" dirty="0" err="1">
                <a:solidFill>
                  <a:srgbClr val="FF0000"/>
                </a:solidFill>
              </a:rPr>
              <a:t>conditions</a:t>
            </a:r>
            <a:r>
              <a:rPr lang="pl-PL" sz="2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algn="just" eaLnBrk="1" hangingPunct="1">
              <a:lnSpc>
                <a:spcPct val="120000"/>
              </a:lnSpc>
              <a:buClr>
                <a:srgbClr val="C00000"/>
              </a:buClr>
              <a:buFont typeface="Wingdings 2" pitchFamily="18" charset="2"/>
              <a:buChar char=""/>
              <a:defRPr/>
            </a:pPr>
            <a:r>
              <a:rPr lang="en-US" sz="1350" b="1" dirty="0">
                <a:solidFill>
                  <a:schemeClr val="bg2">
                    <a:lumMod val="75000"/>
                  </a:schemeClr>
                </a:solidFill>
              </a:rPr>
              <a:t>Develop national </a:t>
            </a:r>
            <a:r>
              <a:rPr lang="en-US" sz="1350" dirty="0">
                <a:solidFill>
                  <a:schemeClr val="bg2">
                    <a:lumMod val="75000"/>
                  </a:schemeClr>
                </a:solidFill>
              </a:rPr>
              <a:t>(local, regional) </a:t>
            </a:r>
            <a:r>
              <a:rPr lang="en-US" sz="1350" b="1" dirty="0">
                <a:solidFill>
                  <a:schemeClr val="bg2">
                    <a:lumMod val="75000"/>
                  </a:schemeClr>
                </a:solidFill>
              </a:rPr>
              <a:t>policies (strategies) to use forms of PPP, including:</a:t>
            </a:r>
            <a:endParaRPr lang="pl-PL" sz="1350" b="1" dirty="0">
              <a:solidFill>
                <a:schemeClr val="bg2">
                  <a:lumMod val="75000"/>
                </a:schemeClr>
              </a:solidFill>
            </a:endParaRPr>
          </a:p>
          <a:p>
            <a:pPr marL="720000" algn="just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1350" b="1" dirty="0">
                <a:solidFill>
                  <a:schemeClr val="bg2">
                    <a:lumMod val="75000"/>
                  </a:schemeClr>
                </a:solidFill>
              </a:rPr>
              <a:t>Determination of preferred areas of </a:t>
            </a:r>
            <a:r>
              <a:rPr lang="pl-PL" sz="1350" b="1" dirty="0">
                <a:solidFill>
                  <a:schemeClr val="bg2">
                    <a:lumMod val="75000"/>
                  </a:schemeClr>
                </a:solidFill>
              </a:rPr>
              <a:t>PPP </a:t>
            </a:r>
            <a:r>
              <a:rPr lang="pl-PL" sz="1350" b="1" dirty="0" err="1">
                <a:solidFill>
                  <a:schemeClr val="bg2">
                    <a:lumMod val="75000"/>
                  </a:schemeClr>
                </a:solidFill>
              </a:rPr>
              <a:t>implementa</a:t>
            </a:r>
            <a:r>
              <a:rPr lang="en-US" sz="1350" b="1" dirty="0" err="1">
                <a:solidFill>
                  <a:schemeClr val="bg2">
                    <a:lumMod val="75000"/>
                  </a:schemeClr>
                </a:solidFill>
              </a:rPr>
              <a:t>tion</a:t>
            </a:r>
            <a:r>
              <a:rPr lang="pl-PL" sz="1350" dirty="0">
                <a:solidFill>
                  <a:schemeClr val="bg2">
                    <a:lumMod val="75000"/>
                  </a:schemeClr>
                </a:solidFill>
              </a:rPr>
              <a:t>,</a:t>
            </a:r>
          </a:p>
          <a:p>
            <a:pPr marL="720000" algn="just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1350" dirty="0">
                <a:solidFill>
                  <a:schemeClr val="bg2">
                    <a:lumMod val="75000"/>
                  </a:schemeClr>
                </a:solidFill>
              </a:rPr>
              <a:t>Creating a system of organization and </a:t>
            </a:r>
            <a:r>
              <a:rPr lang="en-US" sz="1350" b="1" dirty="0">
                <a:solidFill>
                  <a:schemeClr val="bg2">
                    <a:lumMod val="75000"/>
                  </a:schemeClr>
                </a:solidFill>
              </a:rPr>
              <a:t>coordination, monitoring and evaluation of </a:t>
            </a:r>
            <a:r>
              <a:rPr lang="pl-PL" sz="1350" b="1" dirty="0">
                <a:solidFill>
                  <a:schemeClr val="bg2">
                    <a:lumMod val="75000"/>
                  </a:schemeClr>
                </a:solidFill>
              </a:rPr>
              <a:t>PPP</a:t>
            </a:r>
            <a:r>
              <a:rPr lang="en-US" sz="1350" b="1" dirty="0">
                <a:solidFill>
                  <a:schemeClr val="bg2">
                    <a:lumMod val="75000"/>
                  </a:schemeClr>
                </a:solidFill>
              </a:rPr>
              <a:t> projects </a:t>
            </a:r>
            <a:r>
              <a:rPr lang="en-US" sz="1350" dirty="0">
                <a:solidFill>
                  <a:schemeClr val="bg2">
                    <a:lumMod val="75000"/>
                  </a:schemeClr>
                </a:solidFill>
              </a:rPr>
              <a:t>including </a:t>
            </a:r>
            <a:r>
              <a:rPr lang="pl-PL" sz="1350" dirty="0" err="1">
                <a:solidFill>
                  <a:schemeClr val="bg2">
                    <a:lumMod val="75000"/>
                  </a:schemeClr>
                </a:solidFill>
              </a:rPr>
              <a:t>creation</a:t>
            </a:r>
            <a:r>
              <a:rPr lang="pl-PL" sz="1350" dirty="0">
                <a:solidFill>
                  <a:schemeClr val="bg2">
                    <a:lumMod val="75000"/>
                  </a:schemeClr>
                </a:solidFill>
              </a:rPr>
              <a:t> of </a:t>
            </a:r>
            <a:r>
              <a:rPr lang="en-US" sz="1350" dirty="0">
                <a:solidFill>
                  <a:schemeClr val="bg2">
                    <a:lumMod val="75000"/>
                  </a:schemeClr>
                </a:solidFill>
              </a:rPr>
              <a:t>the institutions which </a:t>
            </a:r>
            <a:r>
              <a:rPr lang="pl-PL" sz="1350" dirty="0">
                <a:solidFill>
                  <a:schemeClr val="bg2">
                    <a:lumMod val="75000"/>
                  </a:schemeClr>
                </a:solidFill>
              </a:rPr>
              <a:t>will </a:t>
            </a:r>
            <a:r>
              <a:rPr lang="en-US" sz="1350" dirty="0">
                <a:solidFill>
                  <a:schemeClr val="bg2">
                    <a:lumMod val="75000"/>
                  </a:schemeClr>
                </a:solidFill>
              </a:rPr>
              <a:t>carry out these functions,</a:t>
            </a:r>
            <a:endParaRPr lang="pl-PL" sz="1350" b="1" dirty="0">
              <a:solidFill>
                <a:schemeClr val="bg2">
                  <a:lumMod val="75000"/>
                </a:schemeClr>
              </a:solidFill>
            </a:endParaRPr>
          </a:p>
          <a:p>
            <a:pPr marL="720000" algn="just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1350" dirty="0" err="1">
                <a:solidFill>
                  <a:schemeClr val="bg2">
                    <a:lumMod val="75000"/>
                  </a:schemeClr>
                </a:solidFill>
              </a:rPr>
              <a:t>Creati</a:t>
            </a:r>
            <a:r>
              <a:rPr lang="pl-PL" sz="1350" dirty="0" err="1">
                <a:solidFill>
                  <a:schemeClr val="bg2">
                    <a:lumMod val="75000"/>
                  </a:schemeClr>
                </a:solidFill>
              </a:rPr>
              <a:t>ng</a:t>
            </a:r>
            <a:r>
              <a:rPr lang="pl-PL" sz="135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350" dirty="0">
                <a:solidFill>
                  <a:schemeClr val="bg2">
                    <a:lumMod val="75000"/>
                  </a:schemeClr>
                </a:solidFill>
              </a:rPr>
              <a:t>a system </a:t>
            </a:r>
            <a:r>
              <a:rPr lang="pl-PL" sz="1350" dirty="0">
                <a:solidFill>
                  <a:schemeClr val="bg2">
                    <a:lumMod val="75000"/>
                  </a:schemeClr>
                </a:solidFill>
              </a:rPr>
              <a:t>of </a:t>
            </a:r>
            <a:r>
              <a:rPr lang="pl-PL" sz="1350" b="1" dirty="0" err="1">
                <a:solidFill>
                  <a:schemeClr val="bg2">
                    <a:lumMod val="75000"/>
                  </a:schemeClr>
                </a:solidFill>
              </a:rPr>
              <a:t>promotion</a:t>
            </a:r>
            <a:r>
              <a:rPr lang="pl-PL" sz="135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350" b="1" dirty="0">
                <a:solidFill>
                  <a:schemeClr val="bg2">
                    <a:lumMod val="75000"/>
                  </a:schemeClr>
                </a:solidFill>
              </a:rPr>
              <a:t>the</a:t>
            </a:r>
            <a:r>
              <a:rPr lang="pl-PL" sz="1350" b="1" dirty="0">
                <a:solidFill>
                  <a:schemeClr val="bg2">
                    <a:lumMod val="75000"/>
                  </a:schemeClr>
                </a:solidFill>
              </a:rPr>
              <a:t> PPP </a:t>
            </a:r>
            <a:r>
              <a:rPr lang="en-US" sz="1350" b="1" dirty="0">
                <a:solidFill>
                  <a:schemeClr val="bg2">
                    <a:lumMod val="75000"/>
                  </a:schemeClr>
                </a:solidFill>
              </a:rPr>
              <a:t>development </a:t>
            </a:r>
            <a:r>
              <a:rPr lang="pl-PL" sz="135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pl-PL" sz="1350" dirty="0" err="1">
                <a:solidFill>
                  <a:schemeClr val="bg2">
                    <a:lumMod val="75000"/>
                  </a:schemeClr>
                </a:solidFill>
              </a:rPr>
              <a:t>that</a:t>
            </a:r>
            <a:r>
              <a:rPr lang="en-US" sz="1350" dirty="0">
                <a:solidFill>
                  <a:schemeClr val="bg2">
                    <a:lumMod val="75000"/>
                  </a:schemeClr>
                </a:solidFill>
              </a:rPr>
              <a:t> are adequate for the functions of preparing </a:t>
            </a:r>
            <a:r>
              <a:rPr lang="pl-PL" sz="1350" dirty="0">
                <a:solidFill>
                  <a:schemeClr val="bg2">
                    <a:lumMod val="75000"/>
                  </a:schemeClr>
                </a:solidFill>
              </a:rPr>
              <a:t>PPP </a:t>
            </a:r>
            <a:r>
              <a:rPr lang="en-US" sz="1350" dirty="0">
                <a:solidFill>
                  <a:schemeClr val="bg2">
                    <a:lumMod val="75000"/>
                  </a:schemeClr>
                </a:solidFill>
              </a:rPr>
              <a:t>best practices</a:t>
            </a:r>
            <a:r>
              <a:rPr lang="pl-PL" sz="135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pl-PL" sz="1350" dirty="0" err="1">
                <a:solidFill>
                  <a:schemeClr val="bg2">
                    <a:lumMod val="75000"/>
                  </a:schemeClr>
                </a:solidFill>
              </a:rPr>
              <a:t>standards</a:t>
            </a:r>
            <a:r>
              <a:rPr lang="en-US" sz="1350" dirty="0">
                <a:solidFill>
                  <a:schemeClr val="bg2">
                    <a:lumMod val="75000"/>
                  </a:schemeClr>
                </a:solidFill>
              </a:rPr>
              <a:t> and patterns</a:t>
            </a:r>
            <a:r>
              <a:rPr lang="pl-PL" sz="1350" dirty="0">
                <a:solidFill>
                  <a:schemeClr val="bg2">
                    <a:lumMod val="75000"/>
                  </a:schemeClr>
                </a:solidFill>
              </a:rPr>
              <a:t>),</a:t>
            </a:r>
          </a:p>
          <a:p>
            <a:pPr algn="just" eaLnBrk="1" hangingPunct="1">
              <a:lnSpc>
                <a:spcPct val="120000"/>
              </a:lnSpc>
              <a:buClr>
                <a:srgbClr val="C00000"/>
              </a:buClr>
              <a:buFont typeface="Wingdings 2" pitchFamily="18" charset="2"/>
              <a:buChar char=""/>
              <a:defRPr/>
            </a:pPr>
            <a:r>
              <a:rPr lang="en-US" sz="1350" b="1" dirty="0">
                <a:solidFill>
                  <a:schemeClr val="bg2">
                    <a:lumMod val="75000"/>
                  </a:schemeClr>
                </a:solidFill>
              </a:rPr>
              <a:t>Preparation of </a:t>
            </a:r>
            <a:r>
              <a:rPr lang="pl-PL" sz="1350" b="1" dirty="0">
                <a:solidFill>
                  <a:schemeClr val="bg2">
                    <a:lumMod val="75000"/>
                  </a:schemeClr>
                </a:solidFill>
              </a:rPr>
              <a:t>PPP </a:t>
            </a:r>
            <a:r>
              <a:rPr lang="pl-PL" sz="1350" b="1" dirty="0" err="1">
                <a:solidFill>
                  <a:schemeClr val="bg2">
                    <a:lumMod val="75000"/>
                  </a:schemeClr>
                </a:solidFill>
              </a:rPr>
              <a:t>good</a:t>
            </a:r>
            <a:r>
              <a:rPr lang="pl-PL" sz="135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l-PL" sz="1350" b="1" dirty="0" err="1">
                <a:solidFill>
                  <a:schemeClr val="bg2">
                    <a:lumMod val="75000"/>
                  </a:schemeClr>
                </a:solidFill>
              </a:rPr>
              <a:t>practices</a:t>
            </a:r>
            <a:r>
              <a:rPr lang="pl-PL" sz="1350" b="1" dirty="0">
                <a:solidFill>
                  <a:schemeClr val="bg2">
                    <a:lumMod val="75000"/>
                  </a:schemeClr>
                </a:solidFill>
              </a:rPr>
              <a:t>, standard </a:t>
            </a:r>
            <a:r>
              <a:rPr lang="pl-PL" sz="1350" b="1" dirty="0" err="1">
                <a:solidFill>
                  <a:schemeClr val="bg2">
                    <a:lumMod val="75000"/>
                  </a:schemeClr>
                </a:solidFill>
              </a:rPr>
              <a:t>procedures</a:t>
            </a:r>
            <a:r>
              <a:rPr lang="pl-PL" sz="1350" b="1" dirty="0">
                <a:solidFill>
                  <a:schemeClr val="bg2">
                    <a:lumMod val="75000"/>
                  </a:schemeClr>
                </a:solidFill>
              </a:rPr>
              <a:t> and </a:t>
            </a:r>
            <a:r>
              <a:rPr lang="pl-PL" sz="1350" b="1" dirty="0" err="1">
                <a:solidFill>
                  <a:schemeClr val="bg2">
                    <a:lumMod val="75000"/>
                  </a:schemeClr>
                </a:solidFill>
              </a:rPr>
              <a:t>agreements</a:t>
            </a:r>
            <a:r>
              <a:rPr lang="pl-PL" sz="1350" b="1" dirty="0">
                <a:solidFill>
                  <a:schemeClr val="bg2">
                    <a:lumMod val="75000"/>
                  </a:schemeClr>
                </a:solidFill>
              </a:rPr>
              <a:t>’ </a:t>
            </a:r>
            <a:r>
              <a:rPr lang="pl-PL" sz="1350" b="1" dirty="0" err="1">
                <a:solidFill>
                  <a:schemeClr val="bg2">
                    <a:lumMod val="75000"/>
                  </a:schemeClr>
                </a:solidFill>
              </a:rPr>
              <a:t>patterns</a:t>
            </a:r>
            <a:r>
              <a:rPr lang="pl-PL" sz="135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l-PL" sz="1350" dirty="0" err="1">
                <a:solidFill>
                  <a:schemeClr val="bg2">
                    <a:lumMod val="75000"/>
                  </a:schemeClr>
                </a:solidFill>
              </a:rPr>
              <a:t>in</a:t>
            </a:r>
            <a:r>
              <a:rPr lang="pl-PL" sz="1350" dirty="0">
                <a:solidFill>
                  <a:schemeClr val="bg2">
                    <a:lumMod val="75000"/>
                  </a:schemeClr>
                </a:solidFill>
              </a:rPr>
              <a:t> order to </a:t>
            </a:r>
            <a:r>
              <a:rPr lang="en-US" sz="1350" dirty="0">
                <a:solidFill>
                  <a:schemeClr val="bg2">
                    <a:lumMod val="75000"/>
                  </a:schemeClr>
                </a:solidFill>
              </a:rPr>
              <a:t>support activities of institution</a:t>
            </a:r>
            <a:r>
              <a:rPr lang="pl-PL" sz="1350" dirty="0">
                <a:solidFill>
                  <a:schemeClr val="bg2">
                    <a:lumMod val="75000"/>
                  </a:schemeClr>
                </a:solidFill>
              </a:rPr>
              <a:t>s </a:t>
            </a:r>
            <a:r>
              <a:rPr lang="pl-PL" sz="1350" dirty="0" err="1">
                <a:solidFill>
                  <a:schemeClr val="bg2">
                    <a:lumMod val="75000"/>
                  </a:schemeClr>
                </a:solidFill>
              </a:rPr>
              <a:t>that</a:t>
            </a:r>
            <a:r>
              <a:rPr lang="en-US" sz="1350" dirty="0">
                <a:solidFill>
                  <a:schemeClr val="bg2">
                    <a:lumMod val="75000"/>
                  </a:schemeClr>
                </a:solidFill>
              </a:rPr>
              <a:t>: verify </a:t>
            </a:r>
            <a:r>
              <a:rPr lang="pl-PL" sz="1350" dirty="0" err="1">
                <a:solidFill>
                  <a:schemeClr val="bg2">
                    <a:lumMod val="75000"/>
                  </a:schemeClr>
                </a:solidFill>
              </a:rPr>
              <a:t>the</a:t>
            </a:r>
            <a:r>
              <a:rPr lang="en-US" sz="1350" dirty="0">
                <a:solidFill>
                  <a:schemeClr val="bg2">
                    <a:lumMod val="75000"/>
                  </a:schemeClr>
                </a:solidFill>
              </a:rPr>
              <a:t> choice of PPP</a:t>
            </a:r>
            <a:r>
              <a:rPr lang="pl-PL" sz="1350" dirty="0">
                <a:solidFill>
                  <a:schemeClr val="bg2">
                    <a:lumMod val="75000"/>
                  </a:schemeClr>
                </a:solidFill>
              </a:rPr>
              <a:t> and </a:t>
            </a:r>
            <a:r>
              <a:rPr lang="pl-PL" sz="1350" dirty="0" err="1">
                <a:solidFill>
                  <a:schemeClr val="bg2">
                    <a:lumMod val="75000"/>
                  </a:schemeClr>
                </a:solidFill>
              </a:rPr>
              <a:t>coordinate</a:t>
            </a:r>
            <a:r>
              <a:rPr lang="pl-PL" sz="1350" dirty="0">
                <a:solidFill>
                  <a:schemeClr val="bg2">
                    <a:lumMod val="75000"/>
                  </a:schemeClr>
                </a:solidFill>
              </a:rPr>
              <a:t> (monitor) </a:t>
            </a:r>
            <a:r>
              <a:rPr lang="pl-PL" sz="1350" dirty="0" err="1">
                <a:solidFill>
                  <a:schemeClr val="bg2">
                    <a:lumMod val="75000"/>
                  </a:schemeClr>
                </a:solidFill>
              </a:rPr>
              <a:t>the</a:t>
            </a:r>
            <a:r>
              <a:rPr lang="pl-PL" sz="1350" dirty="0">
                <a:solidFill>
                  <a:schemeClr val="bg2">
                    <a:lumMod val="75000"/>
                  </a:schemeClr>
                </a:solidFill>
              </a:rPr>
              <a:t> PPP development.</a:t>
            </a:r>
            <a:r>
              <a:rPr lang="en-US" sz="1350" dirty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pl-PL" sz="1350" b="1" dirty="0">
              <a:solidFill>
                <a:schemeClr val="bg2">
                  <a:lumMod val="75000"/>
                </a:schemeClr>
              </a:solidFill>
            </a:endParaRPr>
          </a:p>
          <a:p>
            <a:pPr algn="just" eaLnBrk="1" hangingPunct="1">
              <a:lnSpc>
                <a:spcPct val="120000"/>
              </a:lnSpc>
              <a:buClr>
                <a:srgbClr val="C00000"/>
              </a:buClr>
              <a:buFont typeface="Wingdings 2" pitchFamily="18" charset="2"/>
              <a:buChar char=""/>
              <a:defRPr/>
            </a:pPr>
            <a:r>
              <a:rPr lang="en-US" sz="1350" dirty="0">
                <a:solidFill>
                  <a:schemeClr val="bg2">
                    <a:lumMod val="75000"/>
                  </a:schemeClr>
                </a:solidFill>
              </a:rPr>
              <a:t>Developing the</a:t>
            </a:r>
            <a:r>
              <a:rPr lang="pl-PL" sz="1350" dirty="0">
                <a:solidFill>
                  <a:schemeClr val="bg2">
                    <a:lumMod val="75000"/>
                  </a:schemeClr>
                </a:solidFill>
              </a:rPr>
              <a:t> system of</a:t>
            </a:r>
            <a:r>
              <a:rPr lang="en-US" sz="1350" dirty="0">
                <a:solidFill>
                  <a:schemeClr val="bg2">
                    <a:lumMod val="75000"/>
                  </a:schemeClr>
                </a:solidFill>
              </a:rPr>
              <a:t> PPP</a:t>
            </a:r>
            <a:r>
              <a:rPr lang="pl-PL" sz="135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l-PL" sz="1350" dirty="0" err="1">
                <a:solidFill>
                  <a:schemeClr val="bg2">
                    <a:lumMod val="75000"/>
                  </a:schemeClr>
                </a:solidFill>
              </a:rPr>
              <a:t>knowledge</a:t>
            </a:r>
            <a:r>
              <a:rPr lang="pl-PL" sz="135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350" dirty="0">
                <a:solidFill>
                  <a:schemeClr val="bg2">
                    <a:lumMod val="75000"/>
                  </a:schemeClr>
                </a:solidFill>
              </a:rPr>
              <a:t>popularization</a:t>
            </a:r>
            <a:r>
              <a:rPr lang="pl-PL" sz="1350" dirty="0">
                <a:solidFill>
                  <a:schemeClr val="bg2">
                    <a:lumMod val="75000"/>
                  </a:schemeClr>
                </a:solidFill>
              </a:rPr>
              <a:t> -</a:t>
            </a:r>
            <a:r>
              <a:rPr lang="en-US" sz="1350" dirty="0">
                <a:solidFill>
                  <a:schemeClr val="bg2">
                    <a:lumMod val="75000"/>
                  </a:schemeClr>
                </a:solidFill>
              </a:rPr>
              <a:t> conferences, courses, postgraduate studies</a:t>
            </a:r>
            <a:r>
              <a:rPr lang="pl-PL" sz="1350" dirty="0"/>
              <a:t>.</a:t>
            </a:r>
          </a:p>
          <a:p>
            <a:pPr algn="just" eaLnBrk="1" hangingPunct="1">
              <a:buClr>
                <a:srgbClr val="C00000"/>
              </a:buClr>
              <a:buFontTx/>
              <a:buNone/>
              <a:defRPr/>
            </a:pPr>
            <a:endParaRPr lang="pl-PL" sz="1400" b="1" dirty="0"/>
          </a:p>
          <a:p>
            <a:pPr algn="just">
              <a:defRPr/>
            </a:pPr>
            <a:endParaRPr lang="pl-PL" sz="1400" b="1" dirty="0"/>
          </a:p>
          <a:p>
            <a:pPr algn="just">
              <a:defRPr/>
            </a:pPr>
            <a:endParaRPr lang="pl-PL" sz="1400" b="1" dirty="0"/>
          </a:p>
          <a:p>
            <a:pPr algn="just">
              <a:defRPr/>
            </a:pPr>
            <a:endParaRPr lang="pl-PL" sz="1400" b="1" dirty="0"/>
          </a:p>
          <a:p>
            <a:pPr algn="just">
              <a:defRPr/>
            </a:pPr>
            <a:endParaRPr lang="pl-PL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B4C5A5-3436-497F-93B4-02CAE7FA2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150" y="980728"/>
            <a:ext cx="8784975" cy="5145435"/>
          </a:xfrm>
        </p:spPr>
        <p:txBody>
          <a:bodyPr rtlCol="0">
            <a:noAutofit/>
          </a:bodyPr>
          <a:lstStyle/>
          <a:p>
            <a:pPr>
              <a:lnSpc>
                <a:spcPct val="200000"/>
              </a:lnSpc>
              <a:buClr>
                <a:srgbClr val="C00000"/>
              </a:buClr>
              <a:buBlip>
                <a:blip r:embed="rId3"/>
              </a:buBlip>
              <a:defRPr/>
            </a:pPr>
            <a:r>
              <a:rPr lang="en-US" sz="2000" dirty="0"/>
              <a:t>Public power - stronger budgetary </a:t>
            </a:r>
            <a:r>
              <a:rPr lang="pl-PL" sz="2000" dirty="0" err="1"/>
              <a:t>limitations</a:t>
            </a:r>
            <a:r>
              <a:rPr lang="en-US" sz="2000" dirty="0"/>
              <a:t> ...</a:t>
            </a:r>
            <a:endParaRPr lang="en-US" sz="2000" dirty="0">
              <a:solidFill>
                <a:srgbClr val="565A5C"/>
              </a:solidFill>
            </a:endParaRPr>
          </a:p>
          <a:p>
            <a:pPr>
              <a:lnSpc>
                <a:spcPct val="200000"/>
              </a:lnSpc>
              <a:buClr>
                <a:srgbClr val="C00000"/>
              </a:buClr>
              <a:buBlip>
                <a:blip r:embed="rId3"/>
              </a:buBlip>
              <a:defRPr/>
            </a:pPr>
            <a:r>
              <a:rPr lang="en-US" sz="2000" dirty="0"/>
              <a:t>Private capital - stronger demand </a:t>
            </a:r>
            <a:r>
              <a:rPr lang="pl-PL" sz="2000" dirty="0" err="1"/>
              <a:t>limitations</a:t>
            </a:r>
            <a:r>
              <a:rPr lang="en-US" sz="2000" dirty="0"/>
              <a:t> </a:t>
            </a:r>
            <a:r>
              <a:rPr lang="pl-PL" sz="2000" dirty="0"/>
              <a:t>...</a:t>
            </a:r>
            <a:endParaRPr lang="pl-PL" sz="2000" dirty="0">
              <a:solidFill>
                <a:srgbClr val="565A5C"/>
              </a:solidFill>
            </a:endParaRPr>
          </a:p>
          <a:p>
            <a:pPr algn="just" eaLnBrk="1" fontAlgn="auto" hangingPunct="1">
              <a:lnSpc>
                <a:spcPct val="11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Char char=""/>
              <a:defRPr/>
            </a:pPr>
            <a:endParaRPr lang="pl-PL" sz="1200" dirty="0">
              <a:solidFill>
                <a:srgbClr val="006666"/>
              </a:solidFill>
            </a:endParaRPr>
          </a:p>
          <a:p>
            <a:pPr marL="0" indent="0" algn="just" eaLnBrk="1" fontAlgn="auto" hangingPunct="1">
              <a:lnSpc>
                <a:spcPct val="110000"/>
              </a:lnSpc>
              <a:spcAft>
                <a:spcPts val="0"/>
              </a:spcAft>
              <a:buClr>
                <a:srgbClr val="C00000"/>
              </a:buClr>
              <a:buNone/>
              <a:defRPr/>
            </a:pPr>
            <a:r>
              <a:rPr lang="pl-PL" sz="2000" b="1" dirty="0">
                <a:solidFill>
                  <a:srgbClr val="565A5C"/>
                </a:solidFill>
              </a:rPr>
              <a:t>                           </a:t>
            </a:r>
            <a:r>
              <a:rPr lang="en-US" sz="2400" b="1" dirty="0">
                <a:solidFill>
                  <a:srgbClr val="565A5C"/>
                </a:solidFill>
              </a:rPr>
              <a:t>Partnership</a:t>
            </a:r>
            <a:r>
              <a:rPr lang="en-US" sz="2400" dirty="0">
                <a:solidFill>
                  <a:srgbClr val="565A5C"/>
                </a:solidFill>
              </a:rPr>
              <a:t> – positive answer?</a:t>
            </a:r>
            <a:endParaRPr lang="en-US" sz="2000" dirty="0">
              <a:solidFill>
                <a:srgbClr val="565A5C"/>
              </a:solidFill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66E1A39E-CEB5-4C4A-B919-447A22686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23813"/>
            <a:ext cx="8784975" cy="396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3200" b="1" dirty="0">
                <a:solidFill>
                  <a:srgbClr val="C00000"/>
                </a:solidFill>
              </a:rPr>
              <a:t>PPP</a:t>
            </a:r>
            <a:r>
              <a:rPr lang="pl-PL" altLang="pl-PL" sz="3200" dirty="0">
                <a:solidFill>
                  <a:srgbClr val="C00000"/>
                </a:solidFill>
              </a:rPr>
              <a:t> in </a:t>
            </a:r>
            <a:r>
              <a:rPr lang="en-US" altLang="pl-PL" sz="3200" b="1" dirty="0" err="1">
                <a:solidFill>
                  <a:srgbClr val="C00000"/>
                </a:solidFill>
              </a:rPr>
              <a:t>CoV</a:t>
            </a:r>
            <a:r>
              <a:rPr lang="en-US" altLang="pl-PL" sz="3200" b="1" dirty="0">
                <a:solidFill>
                  <a:srgbClr val="C00000"/>
                </a:solidFill>
              </a:rPr>
              <a:t> reality</a:t>
            </a:r>
          </a:p>
        </p:txBody>
      </p:sp>
      <p:graphicFrame>
        <p:nvGraphicFramePr>
          <p:cNvPr id="5" name="Tabela 6">
            <a:extLst>
              <a:ext uri="{FF2B5EF4-FFF2-40B4-BE49-F238E27FC236}">
                <a16:creationId xmlns:a16="http://schemas.microsoft.com/office/drawing/2014/main" id="{4D46D1F3-4EAF-4E58-B004-F569D56826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113259"/>
              </p:ext>
            </p:extLst>
          </p:nvPr>
        </p:nvGraphicFramePr>
        <p:xfrm>
          <a:off x="323528" y="3429000"/>
          <a:ext cx="8568952" cy="2419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1877424345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3309841215"/>
                    </a:ext>
                  </a:extLst>
                </a:gridCol>
              </a:tblGrid>
              <a:tr h="451396">
                <a:tc>
                  <a:txBody>
                    <a:bodyPr/>
                    <a:lstStyle/>
                    <a:p>
                      <a:pPr algn="ctr"/>
                      <a:r>
                        <a:rPr lang="en-US" noProof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Public entity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Private partner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329215"/>
                  </a:ext>
                </a:extLst>
              </a:tr>
              <a:tr h="1780852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4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Access to private capital</a:t>
                      </a:r>
                    </a:p>
                    <a:p>
                      <a:pPr marL="285750" indent="-285750">
                        <a:lnSpc>
                          <a:spcPct val="14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Access to know-how</a:t>
                      </a:r>
                    </a:p>
                    <a:p>
                      <a:pPr marL="285750" indent="-285750">
                        <a:lnSpc>
                          <a:spcPct val="14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Stabilization of the price level</a:t>
                      </a:r>
                    </a:p>
                    <a:p>
                      <a:pPr marL="285750" indent="-285750">
                        <a:lnSpc>
                          <a:spcPct val="14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Operation </a:t>
                      </a:r>
                    </a:p>
                    <a:p>
                      <a:pPr marL="285750" indent="-285750">
                        <a:lnSpc>
                          <a:spcPct val="14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Higher quality of public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4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Stable long-term contract</a:t>
                      </a:r>
                    </a:p>
                    <a:p>
                      <a:pPr marL="285750" indent="-285750">
                        <a:lnSpc>
                          <a:spcPct val="14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Business confidence</a:t>
                      </a:r>
                    </a:p>
                    <a:p>
                      <a:pPr marL="285750" indent="-285750">
                        <a:lnSpc>
                          <a:spcPct val="14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Cooperation with a reliable partner</a:t>
                      </a:r>
                    </a:p>
                    <a:p>
                      <a:pPr marL="285750" indent="-285750">
                        <a:lnSpc>
                          <a:spcPct val="14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Possibility of applying innovations</a:t>
                      </a:r>
                    </a:p>
                    <a:p>
                      <a:pPr marL="285750" indent="-285750">
                        <a:lnSpc>
                          <a:spcPct val="14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Easier access to financing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404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101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ole tekstowe 5">
            <a:extLst>
              <a:ext uri="{FF2B5EF4-FFF2-40B4-BE49-F238E27FC236}">
                <a16:creationId xmlns:a16="http://schemas.microsoft.com/office/drawing/2014/main" id="{FE2EC933-F2C5-4237-B787-C713104FA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2690685"/>
            <a:ext cx="4320480" cy="253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pl-PL" alt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Bartosz Mysiorski 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Chief Executive Officer, </a:t>
            </a:r>
            <a:r>
              <a:rPr lang="pl-PL" alt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Centrum PPP</a:t>
            </a:r>
          </a:p>
          <a:p>
            <a:pPr eaLnBrk="1" hangingPunct="1">
              <a:lnSpc>
                <a:spcPct val="200000"/>
              </a:lnSpc>
            </a:pPr>
            <a:r>
              <a:rPr lang="pl-PL" alt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E-mail: </a:t>
            </a:r>
            <a:r>
              <a:rPr lang="pl-PL" alt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bartosz.mysiorski@centrum-ppp.pl  </a:t>
            </a:r>
          </a:p>
          <a:p>
            <a:pPr eaLnBrk="1" hangingPunct="1">
              <a:lnSpc>
                <a:spcPct val="200000"/>
              </a:lnSpc>
            </a:pPr>
            <a:r>
              <a:rPr lang="pl-PL" alt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Mobile: </a:t>
            </a:r>
            <a:r>
              <a:rPr lang="pl-PL" alt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+48 519 138 517</a:t>
            </a:r>
          </a:p>
          <a:p>
            <a:pPr eaLnBrk="1" hangingPunct="1">
              <a:lnSpc>
                <a:spcPct val="200000"/>
              </a:lnSpc>
            </a:pPr>
            <a:endParaRPr lang="pl-PL" altLang="pl-PL" b="1" dirty="0">
              <a:solidFill>
                <a:srgbClr val="008080"/>
              </a:solidFill>
              <a:latin typeface="Calibri" panose="020F0502020204030204" pitchFamily="34" charset="0"/>
            </a:endParaRPr>
          </a:p>
        </p:txBody>
      </p:sp>
      <p:pic>
        <p:nvPicPr>
          <p:cNvPr id="40965" name="Picture 2">
            <a:extLst>
              <a:ext uri="{FF2B5EF4-FFF2-40B4-BE49-F238E27FC236}">
                <a16:creationId xmlns:a16="http://schemas.microsoft.com/office/drawing/2014/main" id="{D99BE892-7644-4D5C-BCA8-028387DF4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390"/>
            <a:ext cx="918051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ytuł 1">
            <a:extLst>
              <a:ext uri="{FF2B5EF4-FFF2-40B4-BE49-F238E27FC236}">
                <a16:creationId xmlns:a16="http://schemas.microsoft.com/office/drawing/2014/main" id="{8D081F19-9CBC-4853-8B43-8410B4D918E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553244"/>
            <a:ext cx="7000875" cy="5715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r">
              <a:defRPr/>
            </a:pPr>
            <a:r>
              <a:rPr lang="pl-PL" sz="4000" dirty="0" err="1">
                <a:solidFill>
                  <a:srgbClr val="FFFF00"/>
                </a:solidFill>
                <a:latin typeface="Palatino Linotype" pitchFamily="18" charset="0"/>
              </a:rPr>
              <a:t>Thank</a:t>
            </a:r>
            <a:r>
              <a:rPr lang="pl-PL" sz="4000" dirty="0">
                <a:solidFill>
                  <a:srgbClr val="FFFF00"/>
                </a:solidFill>
                <a:latin typeface="Palatino Linotype" pitchFamily="18" charset="0"/>
              </a:rPr>
              <a:t> </a:t>
            </a:r>
            <a:r>
              <a:rPr lang="pl-PL" sz="4000" dirty="0" err="1">
                <a:solidFill>
                  <a:srgbClr val="FFFF00"/>
                </a:solidFill>
                <a:latin typeface="Palatino Linotype" pitchFamily="18" charset="0"/>
              </a:rPr>
              <a:t>you</a:t>
            </a:r>
            <a:r>
              <a:rPr lang="pl-PL" sz="4000" dirty="0">
                <a:solidFill>
                  <a:srgbClr val="FFFF00"/>
                </a:solidFill>
                <a:latin typeface="Palatino Linotype" pitchFamily="18" charset="0"/>
              </a:rPr>
              <a:t> for </a:t>
            </a:r>
            <a:r>
              <a:rPr lang="pl-PL" sz="4000" dirty="0" err="1">
                <a:solidFill>
                  <a:srgbClr val="FFFF00"/>
                </a:solidFill>
                <a:latin typeface="Palatino Linotype" pitchFamily="18" charset="0"/>
              </a:rPr>
              <a:t>attention</a:t>
            </a:r>
            <a:r>
              <a:rPr lang="pl-PL" sz="4000" dirty="0">
                <a:solidFill>
                  <a:srgbClr val="FFFF00"/>
                </a:solidFill>
                <a:latin typeface="Palatino Linotype" pitchFamily="18" charset="0"/>
              </a:rPr>
              <a:t>!</a:t>
            </a:r>
          </a:p>
        </p:txBody>
      </p:sp>
      <p:pic>
        <p:nvPicPr>
          <p:cNvPr id="2" name="Picture 2" descr="C:\Users\Bartek\Desktop\CV bartek\_MG_0477.jpg">
            <a:extLst>
              <a:ext uri="{FF2B5EF4-FFF2-40B4-BE49-F238E27FC236}">
                <a16:creationId xmlns:a16="http://schemas.microsoft.com/office/drawing/2014/main" id="{EC00C6D8-F441-47F0-B2F0-E4455F92A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24882"/>
            <a:ext cx="2232248" cy="297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374624"/>
      </p:ext>
    </p:extLst>
  </p:cSld>
  <p:clrMapOvr>
    <a:masterClrMapping/>
  </p:clrMapOvr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481</Words>
  <Application>Microsoft Office PowerPoint</Application>
  <PresentationFormat>Pokaz na ekranie (4:3)</PresentationFormat>
  <Paragraphs>93</Paragraphs>
  <Slides>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5" baseType="lpstr">
      <vt:lpstr>Arial</vt:lpstr>
      <vt:lpstr>Calibri</vt:lpstr>
      <vt:lpstr>Cambria</vt:lpstr>
      <vt:lpstr>Palatino Linotype</vt:lpstr>
      <vt:lpstr>Wingdings</vt:lpstr>
      <vt:lpstr>Wingdings 2</vt:lpstr>
      <vt:lpstr>Projekt domyślny</vt:lpstr>
      <vt:lpstr>Prezentacja programu PowerPoint</vt:lpstr>
      <vt:lpstr>Prezentacja programu PowerPoint</vt:lpstr>
      <vt:lpstr>Characteristics of the PPP market in Poland </vt:lpstr>
      <vt:lpstr>Common mistakes in PPP projects in Poland:</vt:lpstr>
      <vt:lpstr>Success factors of PPP in Poland</vt:lpstr>
      <vt:lpstr> Successful implementation of PPP – based on international experience  </vt:lpstr>
      <vt:lpstr>PPP in CoV reality</vt:lpstr>
      <vt:lpstr>Thank you for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paulina sobczyk</dc:creator>
  <cp:lastModifiedBy>Bartosz Mysiorski</cp:lastModifiedBy>
  <cp:revision>25</cp:revision>
  <dcterms:created xsi:type="dcterms:W3CDTF">2020-08-11T12:29:51Z</dcterms:created>
  <dcterms:modified xsi:type="dcterms:W3CDTF">2020-10-12T10:23:32Z</dcterms:modified>
</cp:coreProperties>
</file>